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8"/>
  </p:notesMasterIdLst>
  <p:sldIdLst>
    <p:sldId id="285" r:id="rId2"/>
    <p:sldId id="286" r:id="rId3"/>
    <p:sldId id="281" r:id="rId4"/>
    <p:sldId id="287" r:id="rId5"/>
    <p:sldId id="288" r:id="rId6"/>
    <p:sldId id="289" r:id="rId7"/>
    <p:sldId id="296" r:id="rId8"/>
    <p:sldId id="290" r:id="rId9"/>
    <p:sldId id="291" r:id="rId10"/>
    <p:sldId id="277" r:id="rId11"/>
    <p:sldId id="293" r:id="rId12"/>
    <p:sldId id="294" r:id="rId13"/>
    <p:sldId id="271" r:id="rId14"/>
    <p:sldId id="292" r:id="rId15"/>
    <p:sldId id="274" r:id="rId16"/>
    <p:sldId id="29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79713" autoAdjust="0"/>
  </p:normalViewPr>
  <p:slideViewPr>
    <p:cSldViewPr>
      <p:cViewPr varScale="1">
        <p:scale>
          <a:sx n="59" d="100"/>
          <a:sy n="59" d="100"/>
        </p:scale>
        <p:origin x="17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08A30-F076-4711-90B2-5438B017EA4B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7B1CD-8CF3-4C07-9B9B-D623B2A3DF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92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70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4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17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0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26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4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43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58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4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CA6F999-4BC4-431A-AE04-5F7C7ACCF847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2F09C964-0FD7-4820-B73B-2E1BDEBE17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1603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YoaLzobQmk" TargetMode="External"/><Relationship Id="rId2" Type="http://schemas.openxmlformats.org/officeDocument/2006/relationships/hyperlink" Target="http://www.youtube.com/watch?v=IRQLRO3dIp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Exocytosis_types.svg" TargetMode="External"/><Relationship Id="rId2" Type="http://schemas.openxmlformats.org/officeDocument/2006/relationships/hyperlink" Target="https://upload.wikimedia.org/wikipedia/commons/thumb/1/1a/Endocytosis_types.svg/2000px-Endocytosis_types.svg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fcKb_X321K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snbc.msn.com/id/16614865/ns/us_news-life/t/woman-dies-after-water-drinking-contest/#.TyW1lMWPm7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surzE_-J0" TargetMode="External"/><Relationship Id="rId2" Type="http://schemas.openxmlformats.org/officeDocument/2006/relationships/hyperlink" Target="http://www.youtube.com/watch?v=H6N1IiJTmnc&amp;feature=relate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do athletes drink Gatorade?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mrs. A. crowell, ohs</a:t>
            </a:r>
            <a:endParaRPr lang="en-US" dirty="0"/>
          </a:p>
        </p:txBody>
      </p:sp>
      <p:pic>
        <p:nvPicPr>
          <p:cNvPr id="2050" name="Picture 2" descr="https://i.ytimg.com/vi/tm-1vvMY-2s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90604"/>
            <a:ext cx="5260975" cy="295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50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Demonstrations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http://www.youtube.com/watch?v=IRQLRO3dIp8</a:t>
            </a:r>
            <a:r>
              <a:rPr lang="en-US" dirty="0" smtClean="0"/>
              <a:t> (RBC hypertonic)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http://www.youtube.com/watch?v=OYoaLzobQmk</a:t>
            </a:r>
            <a:r>
              <a:rPr lang="en-US" dirty="0" smtClean="0"/>
              <a:t> (RBC hypotonic, 30s)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diffusion doesn’t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3762208" cy="363079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 1: the cell needs things to go OPPOSITE their concentration gradient</a:t>
            </a:r>
          </a:p>
          <a:p>
            <a:endParaRPr lang="en-US" sz="2000" dirty="0"/>
          </a:p>
          <a:p>
            <a:r>
              <a:rPr lang="en-US" sz="2000" dirty="0" smtClean="0"/>
              <a:t>The Na-K pump! The cell needs a lot of K+ inside for nerve </a:t>
            </a:r>
            <a:r>
              <a:rPr lang="en-US" sz="2000" dirty="0" err="1" smtClean="0"/>
              <a:t>impules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Requires </a:t>
            </a:r>
            <a:r>
              <a:rPr lang="en-US" sz="2000" b="1" u="sng" dirty="0" smtClean="0"/>
              <a:t>ATP energy</a:t>
            </a:r>
            <a:r>
              <a:rPr lang="en-US" sz="2000" dirty="0" smtClean="0"/>
              <a:t>!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860" t="34375" r="48829" b="14584"/>
          <a:stretch/>
        </p:blipFill>
        <p:spPr>
          <a:xfrm>
            <a:off x="5105400" y="2228003"/>
            <a:ext cx="3663820" cy="2895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650" y="5379173"/>
            <a:ext cx="1333500" cy="1034796"/>
          </a:xfrm>
          <a:prstGeom prst="rect">
            <a:avLst/>
          </a:prstGeom>
        </p:spPr>
      </p:pic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6278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diffusion doesn’t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3762208" cy="363079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EX 2: when there are REALLY large items to take in/out</a:t>
            </a:r>
          </a:p>
          <a:p>
            <a:endParaRPr lang="en-US" sz="2000" dirty="0"/>
          </a:p>
          <a:p>
            <a:r>
              <a:rPr lang="en-US" sz="2000" u="sng" dirty="0" smtClean="0"/>
              <a:t>Endo</a:t>
            </a:r>
            <a:r>
              <a:rPr lang="en-US" sz="2000" dirty="0" smtClean="0"/>
              <a:t>cytosis: in</a:t>
            </a:r>
          </a:p>
          <a:p>
            <a:r>
              <a:rPr lang="en-US" sz="2000" u="sng" dirty="0" smtClean="0"/>
              <a:t>Exo</a:t>
            </a:r>
            <a:r>
              <a:rPr lang="en-US" sz="2000" dirty="0" smtClean="0"/>
              <a:t>cytosis: out</a:t>
            </a:r>
          </a:p>
          <a:p>
            <a:endParaRPr lang="en-US" sz="2000" dirty="0"/>
          </a:p>
          <a:p>
            <a:r>
              <a:rPr lang="en-US" sz="2000" dirty="0" smtClean="0"/>
              <a:t>Requires </a:t>
            </a:r>
            <a:r>
              <a:rPr lang="en-US" sz="2000" b="1" u="sng" dirty="0" smtClean="0"/>
              <a:t>ATP energy</a:t>
            </a:r>
            <a:r>
              <a:rPr lang="en-US" sz="2000" dirty="0" smtClean="0"/>
              <a:t>!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0" y="5379173"/>
            <a:ext cx="1333500" cy="1034796"/>
          </a:xfrm>
          <a:prstGeom prst="rect">
            <a:avLst/>
          </a:prstGeom>
        </p:spPr>
      </p:pic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1882" r="65200" b="5200"/>
          <a:stretch/>
        </p:blipFill>
        <p:spPr>
          <a:xfrm>
            <a:off x="4649556" y="2044231"/>
            <a:ext cx="2284644" cy="3289769"/>
          </a:xfrm>
          <a:prstGeom prst="rect">
            <a:avLst/>
          </a:prstGeom>
        </p:spPr>
      </p:pic>
      <p:pic>
        <p:nvPicPr>
          <p:cNvPr id="3074" name="Picture 2" descr="File:Exocytosis types.sv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53"/>
          <a:stretch/>
        </p:blipFill>
        <p:spPr bwMode="auto">
          <a:xfrm>
            <a:off x="6932844" y="2006303"/>
            <a:ext cx="1978025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053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Gatorade VS Water: </a:t>
            </a:r>
            <a:r>
              <a:rPr lang="en-US" b="1" dirty="0" smtClean="0"/>
              <a:t>Homeostasis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873752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Homeostasis</a:t>
            </a:r>
            <a:r>
              <a:rPr lang="en-US" sz="2000" dirty="0" smtClean="0"/>
              <a:t> – tendency of organisms to maintain internal stability/balance</a:t>
            </a:r>
          </a:p>
          <a:p>
            <a:endParaRPr lang="en-US" sz="2000" dirty="0" smtClean="0"/>
          </a:p>
          <a:p>
            <a:r>
              <a:rPr lang="en-US" sz="2000" dirty="0" smtClean="0"/>
              <a:t>Important for survival!</a:t>
            </a:r>
          </a:p>
          <a:p>
            <a:pPr lvl="1"/>
            <a:r>
              <a:rPr lang="en-US" sz="2000" dirty="0" smtClean="0"/>
              <a:t>EX Sweating regulates temperature</a:t>
            </a:r>
          </a:p>
          <a:p>
            <a:pPr lvl="1"/>
            <a:r>
              <a:rPr lang="en-US" sz="2000" dirty="0" smtClean="0"/>
              <a:t>BUT what’s the problem with sweating?</a:t>
            </a:r>
            <a:endParaRPr lang="en-US" sz="2000" dirty="0"/>
          </a:p>
        </p:txBody>
      </p:sp>
      <p:pic>
        <p:nvPicPr>
          <p:cNvPr id="46086" name="Picture 6" descr="https://encrypted-tbn3.google.com/images?q=tbn:ANd9GcTx6i78435ZLrLbPOzKiKbZkCZg4LfJmq85DrbaKKh9VwnqGoD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981200"/>
            <a:ext cx="1885950" cy="2428875"/>
          </a:xfrm>
          <a:prstGeom prst="rect">
            <a:avLst/>
          </a:prstGeom>
          <a:noFill/>
        </p:spPr>
      </p:pic>
      <p:pic>
        <p:nvPicPr>
          <p:cNvPr id="5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revisit our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Why is Gatorade sometimes better than drinking only water?</a:t>
            </a:r>
          </a:p>
          <a:p>
            <a:pPr lvl="1"/>
            <a:r>
              <a:rPr lang="en-US" sz="2000" dirty="0" smtClean="0"/>
              <a:t>What else could you do besides drinking Gatorade?</a:t>
            </a:r>
          </a:p>
          <a:p>
            <a:endParaRPr lang="en-US" sz="2000" dirty="0"/>
          </a:p>
          <a:p>
            <a:r>
              <a:rPr lang="en-US" sz="2000" dirty="0" smtClean="0"/>
              <a:t>How can drinking too much water kill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620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Homeostasis After Exercise...</a:t>
            </a:r>
            <a:endParaRPr lang="en-US" b="1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28800" y="1905000"/>
            <a:ext cx="5332413" cy="3995738"/>
          </a:xfrm>
          <a:noFill/>
        </p:spPr>
      </p:pic>
      <p:sp>
        <p:nvSpPr>
          <p:cNvPr id="7" name="TextBox 6"/>
          <p:cNvSpPr txBox="1"/>
          <p:nvPr/>
        </p:nvSpPr>
        <p:spPr>
          <a:xfrm>
            <a:off x="152400" y="60198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picture shows a person who drank gatorade after exercise?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upload.wikimedia.org/wikipedia/commons/thumb/1/1a/Endocytosis_types.svg/2000px-Endocytosis_types.svg.png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commons.wikimedia.org/wiki/File:Exocytosis_types.svg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280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Gatorade vs.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Watch this ad: </a:t>
            </a:r>
            <a:r>
              <a:rPr lang="en-US" sz="2000" dirty="0">
                <a:hlinkClick r:id="rId2"/>
              </a:rPr>
              <a:t>http://www.youtube.com/watch?v=fcKb_X321Ko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Is it better to drink Gatorade or water? Let’s vote!</a:t>
            </a:r>
          </a:p>
          <a:p>
            <a:endParaRPr lang="en-US" sz="2000" dirty="0"/>
          </a:p>
          <a:p>
            <a:r>
              <a:rPr lang="en-US" sz="2000" dirty="0" smtClean="0"/>
              <a:t>Why would anyone drink Gatorade? What does it have that water doesn’t?</a:t>
            </a:r>
            <a:endParaRPr lang="en-US" sz="2000" dirty="0"/>
          </a:p>
        </p:txBody>
      </p:sp>
      <p:pic>
        <p:nvPicPr>
          <p:cNvPr id="1026" name="Picture 2" descr="https://upload.wikimedia.org/wikipedia/commons/a/a5/Gatorade_logo_before_20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74710"/>
            <a:ext cx="2001839" cy="1507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342053"/>
            <a:ext cx="16573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die from drinking too much water?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421" y="3124200"/>
            <a:ext cx="7467600" cy="1676400"/>
          </a:xfrm>
        </p:spPr>
        <p:txBody>
          <a:bodyPr>
            <a:noAutofit/>
          </a:bodyPr>
          <a:lstStyle/>
          <a:p>
            <a:r>
              <a:rPr lang="en-US" sz="2000" dirty="0">
                <a:hlinkClick r:id="rId2"/>
              </a:rPr>
              <a:t>http://www.msnbc.msn.com/id/16614865/ns/us_news-life/t/woman-dies-after-water-drinking-contest/#.TyW1lMWPm7x</a:t>
            </a:r>
            <a:r>
              <a:rPr lang="en-US" sz="2000" dirty="0"/>
              <a:t> – </a:t>
            </a:r>
            <a:r>
              <a:rPr lang="en-US" sz="2000" dirty="0" smtClean="0"/>
              <a:t>2:20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How does drinking water kill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8185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Gatorade has electrolytes!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4219408" cy="3630795"/>
          </a:xfrm>
        </p:spPr>
        <p:txBody>
          <a:bodyPr/>
          <a:lstStyle/>
          <a:p>
            <a:r>
              <a:rPr lang="en-US" dirty="0" smtClean="0"/>
              <a:t>Electrolytes are salts!  Our cells need both salts and water to live</a:t>
            </a:r>
          </a:p>
          <a:p>
            <a:pPr lvl="1"/>
            <a:r>
              <a:rPr lang="en-US" dirty="0" smtClean="0"/>
              <a:t>What happens when you sweat?</a:t>
            </a:r>
          </a:p>
          <a:p>
            <a:pPr marL="324000" lvl="1" indent="0">
              <a:buNone/>
            </a:pPr>
            <a:endParaRPr lang="en-US" dirty="0" smtClean="0"/>
          </a:p>
          <a:p>
            <a:r>
              <a:rPr lang="en-US" dirty="0" smtClean="0"/>
              <a:t>How do molecules get through the cell membrane?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 smtClean="0"/>
              <a:t>DIFFUSION!</a:t>
            </a:r>
          </a:p>
        </p:txBody>
      </p:sp>
      <p:pic>
        <p:nvPicPr>
          <p:cNvPr id="1026" name="Picture 2" descr="http://4.bp.blogspot.com/-VUw8WGdJlXU/TccFlWSgbVI/AAAAAAAACWY/rbqCt5a8fJQ/s640/Normal+Cel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8" t="24652" r="23802" b="23681"/>
          <a:stretch/>
        </p:blipFill>
        <p:spPr bwMode="auto">
          <a:xfrm>
            <a:off x="5638800" y="1862907"/>
            <a:ext cx="2743200" cy="218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6477000"/>
            <a:ext cx="784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from: http://4.bp.blogspot.com/-VUw8WGdJlXU/TccFlWSgbVI/AAAAAAAACWY/rbqCt5a8fJQ/s640/Normal+Cell.png</a:t>
            </a:r>
          </a:p>
        </p:txBody>
      </p:sp>
      <p:pic>
        <p:nvPicPr>
          <p:cNvPr id="6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7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Definition</a:t>
            </a:r>
            <a:r>
              <a:rPr lang="en-US" dirty="0" smtClean="0"/>
              <a:t>: movement of molecules from HIGH CONCENTRATION to LOW CONCENTRATION</a:t>
            </a:r>
          </a:p>
          <a:p>
            <a:pPr lvl="1"/>
            <a:r>
              <a:rPr lang="en-US" dirty="0" smtClean="0"/>
              <a:t>Where there’s a LOT to where there’s only a LITTLE</a:t>
            </a:r>
          </a:p>
          <a:p>
            <a:pPr marL="324000" lvl="1" indent="0">
              <a:buNone/>
            </a:pPr>
            <a:endParaRPr lang="en-US" dirty="0" smtClean="0"/>
          </a:p>
          <a:p>
            <a:r>
              <a:rPr lang="en-US" dirty="0" smtClean="0"/>
              <a:t>Rules:</a:t>
            </a:r>
          </a:p>
          <a:p>
            <a:pPr lvl="1"/>
            <a:r>
              <a:rPr lang="en-US" dirty="0" smtClean="0"/>
              <a:t>Takes NO energy</a:t>
            </a:r>
          </a:p>
          <a:p>
            <a:pPr lvl="1"/>
            <a:r>
              <a:rPr lang="en-US" dirty="0" smtClean="0"/>
              <a:t>Any molecule can diffuse</a:t>
            </a:r>
          </a:p>
          <a:p>
            <a:pPr lvl="1"/>
            <a:r>
              <a:rPr lang="en-US" dirty="0" smtClean="0"/>
              <a:t>Can all molecules diffuse </a:t>
            </a:r>
          </a:p>
          <a:p>
            <a:pPr marL="324000" lvl="1" indent="0">
              <a:buNone/>
            </a:pPr>
            <a:r>
              <a:rPr lang="en-US" dirty="0" smtClean="0"/>
              <a:t>through the cell membrane?</a:t>
            </a:r>
            <a:endParaRPr lang="en-US" dirty="0"/>
          </a:p>
        </p:txBody>
      </p:sp>
      <p:pic>
        <p:nvPicPr>
          <p:cNvPr id="4" name="Picture 2" descr="https://encrypted-tbn1.google.com/images?q=tbn:ANd9GcS9PZCCgM9a9EIooSzldPtFCTRszhpkhjRupnu4b9fVo5_gTuuvc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640834"/>
            <a:ext cx="2047875" cy="2228850"/>
          </a:xfrm>
          <a:prstGeom prst="rect">
            <a:avLst/>
          </a:prstGeom>
          <a:noFill/>
        </p:spPr>
      </p:pic>
      <p:pic>
        <p:nvPicPr>
          <p:cNvPr id="5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945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6276808" cy="36307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What affects the type of molecule that can diffuse across the cell membrane?</a:t>
            </a:r>
          </a:p>
          <a:p>
            <a:pPr lvl="1"/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Charge</a:t>
            </a:r>
          </a:p>
          <a:p>
            <a:pPr lvl="1"/>
            <a:r>
              <a:rPr lang="en-US" dirty="0" smtClean="0"/>
              <a:t>Polarity</a:t>
            </a:r>
          </a:p>
          <a:p>
            <a:endParaRPr lang="en-US" dirty="0"/>
          </a:p>
          <a:p>
            <a:r>
              <a:rPr lang="en-US" dirty="0" smtClean="0"/>
              <a:t>What affects diffusion speed? (Think about sugar diffusing into sweet tea!)</a:t>
            </a:r>
          </a:p>
          <a:p>
            <a:pPr lvl="1"/>
            <a:r>
              <a:rPr lang="en-US" dirty="0" smtClean="0"/>
              <a:t>Heat</a:t>
            </a:r>
          </a:p>
          <a:p>
            <a:pPr lvl="1"/>
            <a:r>
              <a:rPr lang="en-US" dirty="0" smtClean="0"/>
              <a:t>Pressure (stirring)</a:t>
            </a:r>
          </a:p>
          <a:p>
            <a:pPr lvl="1"/>
            <a:r>
              <a:rPr lang="en-US" dirty="0" smtClean="0"/>
              <a:t>Concentration Gradient</a:t>
            </a:r>
          </a:p>
          <a:p>
            <a:pPr lvl="1"/>
            <a:endParaRPr lang="en-US" dirty="0"/>
          </a:p>
        </p:txBody>
      </p:sp>
      <p:pic>
        <p:nvPicPr>
          <p:cNvPr id="4" name="Picture 3" descr="celltranspo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2604924"/>
            <a:ext cx="2648320" cy="2876952"/>
          </a:xfrm>
          <a:prstGeom prst="rect">
            <a:avLst/>
          </a:prstGeom>
        </p:spPr>
      </p:pic>
      <p:pic>
        <p:nvPicPr>
          <p:cNvPr id="5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810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28003"/>
            <a:ext cx="4267200" cy="3630795"/>
          </a:xfrm>
        </p:spPr>
        <p:txBody>
          <a:bodyPr/>
          <a:lstStyle/>
          <a:p>
            <a:r>
              <a:rPr lang="en-US" dirty="0" smtClean="0"/>
              <a:t>Sometimes molecules need a little help from their friends – </a:t>
            </a:r>
            <a:r>
              <a:rPr lang="en-US" b="1" u="sng" dirty="0" smtClean="0"/>
              <a:t>membrane proteins </a:t>
            </a:r>
            <a:r>
              <a:rPr lang="en-US" dirty="0" smtClean="0"/>
              <a:t>– to diffuse!</a:t>
            </a:r>
          </a:p>
          <a:p>
            <a:endParaRPr lang="en-US" dirty="0"/>
          </a:p>
          <a:p>
            <a:r>
              <a:rPr lang="en-US" dirty="0" smtClean="0"/>
              <a:t>What kind of membrane proteins do we know about?</a:t>
            </a:r>
          </a:p>
          <a:p>
            <a:endParaRPr lang="en-US" dirty="0"/>
          </a:p>
          <a:p>
            <a:r>
              <a:rPr lang="en-US" dirty="0" smtClean="0"/>
              <a:t>Do you think this process takes any energy? </a:t>
            </a:r>
            <a:endParaRPr lang="en-US" dirty="0"/>
          </a:p>
        </p:txBody>
      </p:sp>
      <p:pic>
        <p:nvPicPr>
          <p:cNvPr id="1026" name="Picture 2" descr="https://upload.wikimedia.org/wikipedia/commons/thumb/9/91/Scheme_facilitated_diffusion_in_cell_membrane-en.svg/2000px-Scheme_facilitated_diffusion_in_cell_membrane-e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38889"/>
            <a:ext cx="4419600" cy="193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4343400"/>
            <a:ext cx="1637883" cy="218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075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Gummy bears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401397"/>
          </a:xfrm>
        </p:spPr>
        <p:txBody>
          <a:bodyPr>
            <a:normAutofit/>
          </a:bodyPr>
          <a:lstStyle/>
          <a:p>
            <a:r>
              <a:rPr lang="en-US" dirty="0" smtClean="0"/>
              <a:t>What’s happening to your gummy bears right now?</a:t>
            </a:r>
          </a:p>
          <a:p>
            <a:endParaRPr lang="en-US" dirty="0"/>
          </a:p>
          <a:p>
            <a:r>
              <a:rPr lang="en-US" dirty="0" smtClean="0"/>
              <a:t>When water diffuses across a membrane, it’s called </a:t>
            </a:r>
            <a:r>
              <a:rPr lang="en-US" b="1" u="sng" dirty="0" smtClean="0"/>
              <a:t>OSMOSIS</a:t>
            </a:r>
          </a:p>
          <a:p>
            <a:endParaRPr lang="en-US" dirty="0"/>
          </a:p>
          <a:p>
            <a:r>
              <a:rPr lang="en-US" dirty="0" smtClean="0"/>
              <a:t>The same rules of diffusion apply except water can go through special membrane proteins called </a:t>
            </a:r>
            <a:r>
              <a:rPr lang="en-US" b="1" u="sng" dirty="0" smtClean="0"/>
              <a:t>aquaporins</a:t>
            </a:r>
          </a:p>
          <a:p>
            <a:endParaRPr lang="en-US" b="1" u="sng" dirty="0"/>
          </a:p>
          <a:p>
            <a:r>
              <a:rPr lang="en-US" dirty="0" smtClean="0"/>
              <a:t>Let’s watch osmosis!</a:t>
            </a:r>
          </a:p>
          <a:p>
            <a:pPr lvl="1"/>
            <a:r>
              <a:rPr lang="en-US" dirty="0">
                <a:hlinkClick r:id="rId2"/>
              </a:rPr>
              <a:t>http://www.youtube.com/watch?v=H6N1IiJTmnc&amp;feature=related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http://www.youtube.com/watch?v=fhsurzE_-</a:t>
            </a:r>
            <a:r>
              <a:rPr lang="en-US" dirty="0" smtClean="0">
                <a:hlinkClick r:id="rId3"/>
              </a:rPr>
              <a:t>J0</a:t>
            </a:r>
            <a:endParaRPr lang="en-US" dirty="0"/>
          </a:p>
        </p:txBody>
      </p:sp>
      <p:pic>
        <p:nvPicPr>
          <p:cNvPr id="4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860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Animals cells and osmosis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164042"/>
              </p:ext>
            </p:extLst>
          </p:nvPr>
        </p:nvGraphicFramePr>
        <p:xfrm>
          <a:off x="581056" y="4503553"/>
          <a:ext cx="7989888" cy="193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7472"/>
                <a:gridCol w="1997472"/>
                <a:gridCol w="1997472"/>
                <a:gridCol w="199747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Hypertonic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Isotonic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Hypotonic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 Environment (compared to the cell)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water,</a:t>
                      </a:r>
                      <a:r>
                        <a:rPr lang="en-US" baseline="0" dirty="0" smtClean="0"/>
                        <a:t> high salts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Equal water and salts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 water, low salts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Cell Response?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838200" y="3059112"/>
            <a:ext cx="53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cell</a:t>
            </a:r>
          </a:p>
        </p:txBody>
      </p:sp>
      <p:sp>
        <p:nvSpPr>
          <p:cNvPr id="6" name="TextBox 16"/>
          <p:cNvSpPr txBox="1">
            <a:spLocks noChangeArrowheads="1"/>
          </p:cNvSpPr>
          <p:nvPr/>
        </p:nvSpPr>
        <p:spPr bwMode="auto">
          <a:xfrm>
            <a:off x="228600" y="3897868"/>
            <a:ext cx="2209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surroundings</a:t>
            </a: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2209800" y="3897312"/>
            <a:ext cx="1287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Hypertonic</a:t>
            </a:r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735512" y="3886200"/>
            <a:ext cx="979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Isotonic</a:t>
            </a:r>
          </a:p>
        </p:txBody>
      </p:sp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6934200" y="3897312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Hypotonic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981200" y="2068512"/>
            <a:ext cx="6629400" cy="1752600"/>
            <a:chOff x="1524000" y="1219200"/>
            <a:chExt cx="6629400" cy="1752600"/>
          </a:xfrm>
        </p:grpSpPr>
        <p:sp>
          <p:nvSpPr>
            <p:cNvPr id="11" name="Rectangle 10"/>
            <p:cNvSpPr/>
            <p:nvPr/>
          </p:nvSpPr>
          <p:spPr>
            <a:xfrm>
              <a:off x="1524000" y="1295400"/>
              <a:ext cx="1828800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057400" y="1676400"/>
              <a:ext cx="685800" cy="6858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62400" y="1295400"/>
              <a:ext cx="1752600" cy="16764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267200" y="1600200"/>
              <a:ext cx="1143000" cy="10668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48400" y="1219200"/>
              <a:ext cx="1905000" cy="17526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400800" y="1371600"/>
              <a:ext cx="1676400" cy="141877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7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304800"/>
            <a:ext cx="457200" cy="45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7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334</TotalTime>
  <Words>484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2</vt:lpstr>
      <vt:lpstr>Dividend</vt:lpstr>
      <vt:lpstr>Why do athletes drink Gatorade?</vt:lpstr>
      <vt:lpstr>Gatorade vs. water</vt:lpstr>
      <vt:lpstr>Can you die from drinking too much water?</vt:lpstr>
      <vt:lpstr>Gatorade has electrolytes!</vt:lpstr>
      <vt:lpstr>diffusion</vt:lpstr>
      <vt:lpstr>Diffusion continued</vt:lpstr>
      <vt:lpstr>Facilitated diffusion</vt:lpstr>
      <vt:lpstr>Gummy bears</vt:lpstr>
      <vt:lpstr>Animals cells and osmosis</vt:lpstr>
      <vt:lpstr>Video Demonstrations</vt:lpstr>
      <vt:lpstr>When diffusion doesn’t work</vt:lpstr>
      <vt:lpstr>When diffusion doesn’t work</vt:lpstr>
      <vt:lpstr>Gatorade VS Water: Homeostasis</vt:lpstr>
      <vt:lpstr>Let’s revisit our questions</vt:lpstr>
      <vt:lpstr>Homeostasis After Exercise...</vt:lpstr>
      <vt:lpstr>Image links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Athletes Drink Gatorade?</dc:title>
  <dc:creator>Windows User</dc:creator>
  <cp:lastModifiedBy>Andromeda</cp:lastModifiedBy>
  <cp:revision>85</cp:revision>
  <dcterms:created xsi:type="dcterms:W3CDTF">2012-01-29T20:57:47Z</dcterms:created>
  <dcterms:modified xsi:type="dcterms:W3CDTF">2016-07-29T16:08:57Z</dcterms:modified>
</cp:coreProperties>
</file>